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545"/>
  </p:normalViewPr>
  <p:slideViewPr>
    <p:cSldViewPr snapToGrid="0" snapToObjects="1">
      <p:cViewPr varScale="1">
        <p:scale>
          <a:sx n="79" d="100"/>
          <a:sy n="79" d="100"/>
        </p:scale>
        <p:origin x="206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40" name="CustomShape 2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CustomShape 3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CustomShape 4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CustomShape 5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" name="CustomShape 6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PlaceHolder 7"/>
          <p:cNvSpPr>
            <a:spLocks noGrp="1"/>
          </p:cNvSpPr>
          <p:nvPr>
            <p:ph type="hdr"/>
          </p:nvPr>
        </p:nvSpPr>
        <p:spPr>
          <a:xfrm>
            <a:off x="-360" y="0"/>
            <a:ext cx="2963880" cy="449280"/>
          </a:xfrm>
          <a:prstGeom prst="rect">
            <a:avLst/>
          </a:prstGeom>
        </p:spPr>
        <p:txBody>
          <a:bodyPr lIns="90000" tIns="46800" rIns="90000" bIns="46800"/>
          <a:lstStyle/>
          <a:p>
            <a:r>
              <a:rPr lang="en-US" sz="1200">
                <a:latin typeface="Times New Roman"/>
              </a:rPr>
              <a:t>&lt;header&gt;</a:t>
            </a:r>
            <a:endParaRPr/>
          </a:p>
        </p:txBody>
      </p:sp>
      <p:sp>
        <p:nvSpPr>
          <p:cNvPr id="46" name="PlaceHolder 8"/>
          <p:cNvSpPr>
            <a:spLocks noGrp="1"/>
          </p:cNvSpPr>
          <p:nvPr>
            <p:ph type="dt"/>
          </p:nvPr>
        </p:nvSpPr>
        <p:spPr>
          <a:xfrm>
            <a:off x="3885840" y="0"/>
            <a:ext cx="2963880" cy="44928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r>
              <a:rPr lang="en-US" sz="1200">
                <a:latin typeface="Times New Roman"/>
              </a:rPr>
              <a:t>&lt;date/time&gt;</a:t>
            </a:r>
            <a:endParaRPr/>
          </a:p>
        </p:txBody>
      </p:sp>
      <p:sp>
        <p:nvSpPr>
          <p:cNvPr id="47" name="PlaceHolder 9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1280" cy="4106880"/>
          </a:xfrm>
          <a:prstGeom prst="rect">
            <a:avLst/>
          </a:prstGeom>
        </p:spPr>
        <p:txBody>
          <a:bodyPr lIns="90000" tIns="46800" rIns="90000" bIns="46800"/>
          <a:lstStyle/>
          <a:p>
            <a:r>
              <a:rPr lang="en-US" sz="1200">
                <a:latin typeface="Times New Roman"/>
              </a:rPr>
              <a:t>Click to edit the notes format</a:t>
            </a:r>
            <a:endParaRPr/>
          </a:p>
        </p:txBody>
      </p:sp>
      <p:sp>
        <p:nvSpPr>
          <p:cNvPr id="48" name="PlaceHolder 10"/>
          <p:cNvSpPr>
            <a:spLocks noGrp="1"/>
          </p:cNvSpPr>
          <p:nvPr>
            <p:ph type="ftr"/>
          </p:nvPr>
        </p:nvSpPr>
        <p:spPr>
          <a:xfrm>
            <a:off x="-360" y="8686800"/>
            <a:ext cx="2963880" cy="44928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r>
              <a:rPr lang="en-US" sz="1200">
                <a:latin typeface="Times New Roman"/>
              </a:rPr>
              <a:t>&lt;footer&gt;</a:t>
            </a:r>
            <a:endParaRPr/>
          </a:p>
        </p:txBody>
      </p:sp>
      <p:sp>
        <p:nvSpPr>
          <p:cNvPr id="49" name="PlaceHolder 11"/>
          <p:cNvSpPr>
            <a:spLocks noGrp="1"/>
          </p:cNvSpPr>
          <p:nvPr>
            <p:ph type="sldNum"/>
          </p:nvPr>
        </p:nvSpPr>
        <p:spPr>
          <a:xfrm>
            <a:off x="3885840" y="8686800"/>
            <a:ext cx="2963880" cy="44928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pPr algn="r"/>
            <a:fld id="{AF6B9C49-5023-4152-AC1D-4D7C217AD640}" type="slidenum">
              <a:rPr lang="en-US" sz="1200"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19050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r>
              <a:rPr lang="en-US" sz="1200">
                <a:latin typeface="Times New Roman"/>
                <a:ea typeface="Arial Unicode MS"/>
              </a:rPr>
              <a:t>Somalia: Life expectancy=48, infant mortality=above 10%, average annual income is $600US, predominantly agricultural economy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953145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r>
              <a:rPr lang="en-US" sz="1200" b="1">
                <a:latin typeface="Times New Roman"/>
                <a:ea typeface="Arial Unicode MS"/>
              </a:rPr>
              <a:t>Albanians who were executed in Serbia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215082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r>
              <a:rPr lang="en-US" sz="1200" b="1">
                <a:latin typeface="Times New Roman"/>
                <a:ea typeface="Arial Unicode MS"/>
              </a:rPr>
              <a:t>President Clinton with Secretary of State Madeline Albright (L)…Clinton speaking from the White House (R)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048332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r>
              <a:rPr lang="en-US" sz="1200" b="1">
                <a:latin typeface="Times New Roman"/>
                <a:ea typeface="Arial Unicode MS"/>
              </a:rPr>
              <a:t>Albanians being forced from their homes in Kosovo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168665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r>
              <a:rPr lang="en-US" sz="1200" b="1">
                <a:latin typeface="Times New Roman"/>
                <a:ea typeface="Arial Unicode MS"/>
              </a:rPr>
              <a:t>Map of Kosovo that shows troop representation from different countries. The US wasn’t the only country that sent troops to help the Albanians(as you can see).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32850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r>
              <a:rPr lang="en-US" sz="1200" b="1">
                <a:latin typeface="Times New Roman"/>
                <a:ea typeface="Arial Unicode MS"/>
              </a:rPr>
              <a:t>Map of Afghanistan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313764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r>
              <a:rPr lang="en-US" sz="1200" b="1">
                <a:latin typeface="Times New Roman"/>
                <a:ea typeface="Arial Unicode MS"/>
              </a:rPr>
              <a:t>Taliban fighters in Afghanistan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061841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914400" y="4343400"/>
            <a:ext cx="502776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2682049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545239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r>
              <a:rPr lang="en-US" sz="1200">
                <a:latin typeface="Times New Roman"/>
                <a:ea typeface="Arial Unicode MS"/>
              </a:rPr>
              <a:t>Lack of stability, tribal affiliations and competition for natural resources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92765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r>
              <a:rPr lang="en-US" sz="1200">
                <a:latin typeface="Times New Roman"/>
                <a:ea typeface="Arial Unicode MS"/>
              </a:rPr>
              <a:t>1980s—Civil war as result of insurgent attempts at power</a:t>
            </a:r>
            <a:endParaRPr/>
          </a:p>
          <a:p>
            <a:r>
              <a:rPr lang="en-US" sz="1200">
                <a:latin typeface="Times New Roman"/>
                <a:ea typeface="Arial Unicode MS"/>
              </a:rPr>
              <a:t>1990s—Widespread drought</a:t>
            </a:r>
            <a:r>
              <a:rPr lang="en-US" sz="1200">
                <a:latin typeface="Wingdings"/>
                <a:ea typeface="Wingdings"/>
              </a:rPr>
              <a:t></a:t>
            </a:r>
            <a:r>
              <a:rPr lang="en-US" sz="1200">
                <a:latin typeface="Times New Roman"/>
                <a:ea typeface="Arial Unicode MS"/>
              </a:rPr>
              <a:t>United Nations sends in food</a:t>
            </a:r>
            <a:endParaRPr/>
          </a:p>
          <a:p>
            <a:r>
              <a:rPr lang="en-US" sz="1200">
                <a:latin typeface="Times New Roman"/>
                <a:ea typeface="Arial Unicode MS"/>
              </a:rPr>
              <a:t>1992—Clan violence threatens relief efforts</a:t>
            </a:r>
            <a:r>
              <a:rPr lang="en-US" sz="1200">
                <a:latin typeface="Wingdings"/>
                <a:ea typeface="Wingdings"/>
              </a:rPr>
              <a:t></a:t>
            </a:r>
            <a:r>
              <a:rPr lang="en-US" sz="1200">
                <a:latin typeface="Times New Roman"/>
                <a:ea typeface="Arial Unicode MS"/>
              </a:rPr>
              <a:t>US-led coalition force including 30,000 US military personnel and 10,000 from allied nations, “Operation Restore Hope”</a:t>
            </a:r>
            <a:endParaRPr/>
          </a:p>
          <a:p>
            <a:r>
              <a:rPr lang="en-US" sz="1200">
                <a:latin typeface="Times New Roman"/>
                <a:ea typeface="Arial Unicode MS"/>
              </a:rPr>
              <a:t>Combined, the war and drought resulted in the death of 300,000 people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47680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r>
              <a:rPr lang="en-US" sz="1200" b="1">
                <a:latin typeface="Times New Roman"/>
                <a:ea typeface="Arial Unicode MS"/>
              </a:rPr>
              <a:t>(RIGHT) Army Rangers “fast rope” down from a Blackhawk helicopter in Somalia.</a:t>
            </a:r>
            <a:endParaRPr/>
          </a:p>
          <a:p>
            <a:r>
              <a:rPr lang="en-US" sz="1200" b="1">
                <a:latin typeface="Times New Roman"/>
                <a:ea typeface="Arial Unicode MS"/>
              </a:rPr>
              <a:t>Scene from movie “Blackhawk Down” which chronicles US involvement in Somalia. This scene parallels the reading you can hand out to students. (L)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28863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975260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6060463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0993814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r>
              <a:rPr lang="en-US" sz="1200" b="1">
                <a:latin typeface="Times New Roman"/>
                <a:ea typeface="Arial Unicode MS"/>
              </a:rPr>
              <a:t>A map of Yugoslavia and Kosovo…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46809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85545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64480" cy="113508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6448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85800" y="4129920"/>
            <a:ext cx="776448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64480" cy="113508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8900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64520" y="1981080"/>
            <a:ext cx="378900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64520" y="4129920"/>
            <a:ext cx="378900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85800" y="4129920"/>
            <a:ext cx="378900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64480" cy="113508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64480" cy="41133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64480" cy="41133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pic>
        <p:nvPicPr>
          <p:cNvPr id="37" name="Picture 36"/>
          <p:cNvPicPr/>
          <p:nvPr/>
        </p:nvPicPr>
        <p:blipFill>
          <a:blip r:embed="rId2"/>
          <a:stretch/>
        </p:blipFill>
        <p:spPr>
          <a:xfrm>
            <a:off x="1990080" y="1981080"/>
            <a:ext cx="5155560" cy="411336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/>
        </p:blipFill>
        <p:spPr>
          <a:xfrm>
            <a:off x="1990080" y="1981080"/>
            <a:ext cx="5155560" cy="4113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64480" cy="113508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85800" y="1981080"/>
            <a:ext cx="7764480" cy="4113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64480" cy="113508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64480" cy="41133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64480" cy="113508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89000" cy="41133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64520" y="1981080"/>
            <a:ext cx="3789000" cy="41133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64480" cy="113508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609120"/>
            <a:ext cx="7764480" cy="5262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64480" cy="113508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8900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85800" y="4129920"/>
            <a:ext cx="378900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64520" y="1981080"/>
            <a:ext cx="3789000" cy="41133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64480" cy="113508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89000" cy="41133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64520" y="1981080"/>
            <a:ext cx="378900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64520" y="4129920"/>
            <a:ext cx="378900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64480" cy="113508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8900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64520" y="1981080"/>
            <a:ext cx="378900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85800" y="4129920"/>
            <a:ext cx="7764480" cy="196200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64480" cy="113508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r>
              <a:rPr lang="en-US" sz="4400">
                <a:latin typeface="Times New Roman"/>
              </a:rPr>
              <a:t>Click to edit the title text format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64480" cy="4113360"/>
          </a:xfrm>
          <a:prstGeom prst="rect">
            <a:avLst/>
          </a:prstGeom>
        </p:spPr>
        <p:txBody>
          <a:bodyPr lIns="90000" tIns="46800" rIns="90000" bIns="46800"/>
          <a:lstStyle/>
          <a:p>
            <a:r>
              <a:rPr lang="en-US" sz="3200">
                <a:latin typeface="Times New Roman"/>
              </a:rPr>
              <a:t>Click to edit the outline text format</a:t>
            </a:r>
            <a:endParaRPr/>
          </a:p>
          <a:p>
            <a:pPr lvl="1"/>
            <a:r>
              <a:rPr lang="en-US" sz="2800">
                <a:latin typeface="Times New Roman"/>
              </a:rPr>
              <a:t>Second Outline Level</a:t>
            </a:r>
            <a:endParaRPr/>
          </a:p>
          <a:p>
            <a:pPr lvl="2">
              <a:buFont typeface="Times New Roman"/>
              <a:buChar char="•"/>
            </a:pPr>
            <a:r>
              <a:rPr lang="en-US" sz="2400">
                <a:latin typeface="Times New Roman"/>
              </a:rPr>
              <a:t>Third Outline Level</a:t>
            </a:r>
            <a:endParaRPr/>
          </a:p>
          <a:p>
            <a:pPr lvl="3">
              <a:buFont typeface="Times New Roman"/>
              <a:buChar char="–"/>
            </a:pPr>
            <a:r>
              <a:rPr lang="en-US" sz="2000">
                <a:latin typeface="Times New Roman"/>
              </a:rPr>
              <a:t>Fourth Outline Level</a:t>
            </a:r>
            <a:endParaRPr/>
          </a:p>
          <a:p>
            <a:pPr lvl="4">
              <a:buFont typeface="Times New Roman"/>
              <a:buChar char="»"/>
            </a:pPr>
            <a:r>
              <a:rPr lang="en-US" sz="2000">
                <a:latin typeface="Times New Roman"/>
              </a:rPr>
              <a:t>Fifth Outline Level</a:t>
            </a:r>
            <a:endParaRPr/>
          </a:p>
          <a:p>
            <a:pPr lvl="5">
              <a:buFont typeface="Times New Roman"/>
              <a:buChar char="»"/>
            </a:pPr>
            <a:r>
              <a:rPr lang="en-US" sz="2000">
                <a:latin typeface="Times New Roman"/>
              </a:rPr>
              <a:t>Sixth Outline Level</a:t>
            </a:r>
            <a:endParaRPr/>
          </a:p>
          <a:p>
            <a:pPr lvl="6">
              <a:buFont typeface="Times New Roman"/>
              <a:buChar char="»"/>
            </a:pPr>
            <a:r>
              <a:rPr lang="en-US" sz="2000">
                <a:latin typeface="Times New Roman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685800" y="6248520"/>
            <a:ext cx="1897200" cy="458640"/>
          </a:xfrm>
          <a:prstGeom prst="rect">
            <a:avLst/>
          </a:prstGeom>
        </p:spPr>
        <p:txBody>
          <a:bodyPr lIns="90000" tIns="46800" rIns="90000" bIns="46800"/>
          <a:lstStyle/>
          <a:p>
            <a:r>
              <a:rPr lang="en-US" sz="2400">
                <a:latin typeface="Times New Roman"/>
              </a:rPr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87920" cy="458640"/>
          </a:xfrm>
          <a:prstGeom prst="rect">
            <a:avLst/>
          </a:prstGeom>
        </p:spPr>
        <p:txBody>
          <a:bodyPr lIns="90000" tIns="46800" rIns="90000" bIns="46800"/>
          <a:lstStyle/>
          <a:p>
            <a:r>
              <a:rPr lang="en-US" sz="2400">
                <a:latin typeface="Times New Roman"/>
              </a:rPr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1897200" cy="458640"/>
          </a:xfrm>
          <a:prstGeom prst="rect">
            <a:avLst/>
          </a:prstGeom>
        </p:spPr>
        <p:txBody>
          <a:bodyPr lIns="90000" tIns="46800" rIns="90000" bIns="46800"/>
          <a:lstStyle/>
          <a:p>
            <a:fld id="{E95BA0E3-AAFF-43F8-BF88-E9E0FD6FCFAE}" type="slidenum">
              <a:rPr lang="en-US" sz="2400">
                <a:latin typeface="Times New Roman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u="sng" dirty="0" smtClean="0"/>
              <a:t>Recent Cases of Military Intervention</a:t>
            </a:r>
            <a:endParaRPr lang="en-US" sz="3200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pPr algn="ctr"/>
            <a:r>
              <a:rPr lang="en-US" sz="4000" dirty="0" smtClean="0"/>
              <a:t>Should the United States use its military force to try to save the lives of innocent people in other countries?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7014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72"/>
          <p:cNvPicPr/>
          <p:nvPr/>
        </p:nvPicPr>
        <p:blipFill>
          <a:blip r:embed="rId3"/>
          <a:stretch/>
        </p:blipFill>
        <p:spPr>
          <a:xfrm>
            <a:off x="2590920" y="228600"/>
            <a:ext cx="4322520" cy="5681520"/>
          </a:xfrm>
          <a:prstGeom prst="rect">
            <a:avLst/>
          </a:prstGeom>
          <a:ln>
            <a:noFill/>
          </a:ln>
        </p:spPr>
      </p:pic>
      <p:sp>
        <p:nvSpPr>
          <p:cNvPr id="74" name="CustomShape 1"/>
          <p:cNvSpPr/>
          <p:nvPr/>
        </p:nvSpPr>
        <p:spPr>
          <a:xfrm>
            <a:off x="3429000" y="6094800"/>
            <a:ext cx="2790000" cy="459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/>
          <a:lstStyle/>
          <a:p>
            <a:r>
              <a:rPr lang="en-US" sz="2400" b="1">
                <a:latin typeface="Times New Roman"/>
              </a:rPr>
              <a:t>Slobodan Milosevic</a:t>
            </a:r>
            <a:r>
              <a:rPr lang="en-US" sz="2400">
                <a:latin typeface="Times New Roman"/>
              </a:rPr>
              <a:t>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74"/>
          <p:cNvPicPr/>
          <p:nvPr/>
        </p:nvPicPr>
        <p:blipFill>
          <a:blip r:embed="rId3"/>
          <a:stretch/>
        </p:blipFill>
        <p:spPr>
          <a:xfrm>
            <a:off x="1571760" y="0"/>
            <a:ext cx="600048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75"/>
          <p:cNvPicPr/>
          <p:nvPr/>
        </p:nvPicPr>
        <p:blipFill>
          <a:blip r:embed="rId3"/>
          <a:stretch/>
        </p:blipFill>
        <p:spPr>
          <a:xfrm>
            <a:off x="1981080" y="914400"/>
            <a:ext cx="5486400" cy="32925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609480" y="4785120"/>
            <a:ext cx="7871040" cy="146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en-US" sz="3000" i="1">
                <a:solidFill>
                  <a:srgbClr val="FFFFFF"/>
                </a:solidFill>
                <a:latin typeface="Bodoni MT"/>
              </a:rPr>
              <a:t>“Just imagine if the leaders back then had acted wisely and early enough, how many lives could have been saved.”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77"/>
          <p:cNvPicPr/>
          <p:nvPr/>
        </p:nvPicPr>
        <p:blipFill>
          <a:blip r:embed="rId3"/>
          <a:stretch/>
        </p:blipFill>
        <p:spPr>
          <a:xfrm>
            <a:off x="434320" y="990720"/>
            <a:ext cx="8153280" cy="5503680"/>
          </a:xfrm>
          <a:prstGeom prst="rect">
            <a:avLst/>
          </a:prstGeom>
          <a:ln>
            <a:noFill/>
          </a:ln>
        </p:spPr>
      </p:pic>
      <p:sp>
        <p:nvSpPr>
          <p:cNvPr id="79" name="CustomShape 1"/>
          <p:cNvSpPr/>
          <p:nvPr/>
        </p:nvSpPr>
        <p:spPr>
          <a:xfrm>
            <a:off x="296615" y="262090"/>
            <a:ext cx="7677360" cy="459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Bodoni MT"/>
              </a:rPr>
              <a:t>Serbian response = Expelled Albanian population at gunpoint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79"/>
          <p:cNvPicPr/>
          <p:nvPr/>
        </p:nvPicPr>
        <p:blipFill>
          <a:blip r:embed="rId3"/>
          <a:stretch/>
        </p:blipFill>
        <p:spPr>
          <a:xfrm>
            <a:off x="154080" y="-1690560"/>
            <a:ext cx="8835840" cy="10240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80"/>
          <p:cNvPicPr/>
          <p:nvPr/>
        </p:nvPicPr>
        <p:blipFill>
          <a:blip r:embed="rId3"/>
          <a:stretch/>
        </p:blipFill>
        <p:spPr>
          <a:xfrm>
            <a:off x="1827360" y="914400"/>
            <a:ext cx="5411520" cy="579132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3170160" y="152280"/>
            <a:ext cx="2568960" cy="64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3600" b="1">
                <a:latin typeface="Bodoni MT"/>
              </a:rPr>
              <a:t>Afghanistan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1897200" y="2371680"/>
            <a:ext cx="5341680" cy="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CustomShape 2"/>
          <p:cNvSpPr/>
          <p:nvPr/>
        </p:nvSpPr>
        <p:spPr>
          <a:xfrm>
            <a:off x="1897200" y="2381400"/>
            <a:ext cx="5205240" cy="167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900">
                <a:latin typeface="Arial"/>
                <a:ea typeface="Arial"/>
              </a:rPr>
              <a:t>  </a:t>
            </a:r>
            <a:r>
              <a:rPr lang="en-US" sz="12900">
                <a:latin typeface="Arial"/>
                <a:ea typeface="Arial"/>
              </a:rPr>
              <a:t> </a:t>
            </a:r>
            <a:r>
              <a:rPr lang="en-US" sz="900">
                <a:latin typeface="Arial"/>
                <a:ea typeface="Arial"/>
              </a:rPr>
              <a:t>                                                               </a:t>
            </a:r>
            <a:endParaRPr/>
          </a:p>
        </p:txBody>
      </p:sp>
      <p:pic>
        <p:nvPicPr>
          <p:cNvPr id="85" name="Picture 84"/>
          <p:cNvPicPr/>
          <p:nvPr/>
        </p:nvPicPr>
        <p:blipFill>
          <a:blip r:embed="rId3"/>
          <a:stretch/>
        </p:blipFill>
        <p:spPr>
          <a:xfrm>
            <a:off x="0" y="106200"/>
            <a:ext cx="9144000" cy="6645600"/>
          </a:xfrm>
          <a:prstGeom prst="rect">
            <a:avLst/>
          </a:prstGeom>
          <a:ln>
            <a:noFill/>
          </a:ln>
        </p:spPr>
      </p:pic>
      <p:sp>
        <p:nvSpPr>
          <p:cNvPr id="86" name="CustomShape 3"/>
          <p:cNvSpPr/>
          <p:nvPr/>
        </p:nvSpPr>
        <p:spPr>
          <a:xfrm>
            <a:off x="1733400" y="1965240"/>
            <a:ext cx="5543640" cy="550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3000">
                <a:latin typeface="Bodoni MT"/>
              </a:rPr>
              <a:t>Public executions and punishments</a:t>
            </a:r>
            <a:endParaRPr/>
          </a:p>
        </p:txBody>
      </p:sp>
      <p:sp>
        <p:nvSpPr>
          <p:cNvPr id="87" name="CustomShape 4"/>
          <p:cNvSpPr/>
          <p:nvPr/>
        </p:nvSpPr>
        <p:spPr>
          <a:xfrm>
            <a:off x="2058840" y="1066680"/>
            <a:ext cx="4990320" cy="550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3000">
                <a:latin typeface="Bodoni MT"/>
              </a:rPr>
              <a:t>Banned TV, music, and internet</a:t>
            </a:r>
            <a:endParaRPr/>
          </a:p>
        </p:txBody>
      </p:sp>
      <p:sp>
        <p:nvSpPr>
          <p:cNvPr id="88" name="CustomShape 5"/>
          <p:cNvSpPr/>
          <p:nvPr/>
        </p:nvSpPr>
        <p:spPr>
          <a:xfrm>
            <a:off x="2220840" y="2955960"/>
            <a:ext cx="4537800" cy="550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3000">
                <a:latin typeface="Bodoni MT"/>
              </a:rPr>
              <a:t>Men required to have beards</a:t>
            </a:r>
            <a:endParaRPr/>
          </a:p>
        </p:txBody>
      </p:sp>
      <p:sp>
        <p:nvSpPr>
          <p:cNvPr id="89" name="CustomShape 6"/>
          <p:cNvSpPr/>
          <p:nvPr/>
        </p:nvSpPr>
        <p:spPr>
          <a:xfrm>
            <a:off x="1541520" y="3870360"/>
            <a:ext cx="5924520" cy="550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3000">
                <a:latin typeface="Bodoni MT"/>
              </a:rPr>
              <a:t>Forbade women from going to school</a:t>
            </a:r>
            <a:endParaRPr/>
          </a:p>
        </p:txBody>
      </p:sp>
      <p:sp>
        <p:nvSpPr>
          <p:cNvPr id="90" name="CustomShape 7"/>
          <p:cNvSpPr/>
          <p:nvPr/>
        </p:nvSpPr>
        <p:spPr>
          <a:xfrm>
            <a:off x="907920" y="4800600"/>
            <a:ext cx="7322040" cy="550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3000">
                <a:latin typeface="Bodoni MT"/>
              </a:rPr>
              <a:t>Women barred from working outside the home</a:t>
            </a:r>
            <a:endParaRPr/>
          </a:p>
        </p:txBody>
      </p:sp>
      <p:sp>
        <p:nvSpPr>
          <p:cNvPr id="91" name="CustomShape 8"/>
          <p:cNvSpPr/>
          <p:nvPr/>
        </p:nvSpPr>
        <p:spPr>
          <a:xfrm>
            <a:off x="555480" y="5715000"/>
            <a:ext cx="8149680" cy="550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3000">
                <a:latin typeface="Bodoni MT"/>
              </a:rPr>
              <a:t>Women couldn’t leave home without a male relative</a:t>
            </a:r>
            <a:endParaRPr/>
          </a:p>
        </p:txBody>
      </p:sp>
      <p:sp>
        <p:nvSpPr>
          <p:cNvPr id="92" name="CustomShape 9"/>
          <p:cNvSpPr/>
          <p:nvPr/>
        </p:nvSpPr>
        <p:spPr>
          <a:xfrm>
            <a:off x="3473280" y="228600"/>
            <a:ext cx="2139120" cy="550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3000" b="1">
                <a:latin typeface="Bodoni MT"/>
              </a:rPr>
              <a:t>The Taliban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dur="indefinite" fill="hold">
                      <p:stCondLst>
                        <p:cond delay="indefinite"/>
                      </p:stCondLst>
                      <p:childTnLst>
                        <p:par>
                          <p:cTn id="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dur="indefinite" fill="hold">
                      <p:stCondLst>
                        <p:cond delay="indefinite"/>
                      </p:stCondLst>
                      <p:childTnLst>
                        <p:par>
                          <p:cTn id="8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dur="indefinite" fill="hold">
                      <p:stCondLst>
                        <p:cond delay="indefinite"/>
                      </p:stCondLst>
                      <p:childTnLst>
                        <p:par>
                          <p:cTn id="12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dur="indefinite" fill="hold">
                      <p:stCondLst>
                        <p:cond delay="indefinite"/>
                      </p:stCondLst>
                      <p:childTnLst>
                        <p:par>
                          <p:cTn id="16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dur="indefinite" fill="hold">
                      <p:stCondLst>
                        <p:cond delay="indefinite"/>
                      </p:stCondLst>
                      <p:childTnLst>
                        <p:par>
                          <p:cTn id="20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dur="indefinite" fill="hold">
                      <p:stCondLst>
                        <p:cond delay="indefinite"/>
                      </p:stCondLst>
                      <p:childTnLst>
                        <p:par>
                          <p:cTn id="2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Picture 92"/>
          <p:cNvPicPr/>
          <p:nvPr/>
        </p:nvPicPr>
        <p:blipFill>
          <a:blip r:embed="rId3"/>
          <a:stretch/>
        </p:blipFill>
        <p:spPr>
          <a:xfrm>
            <a:off x="1143000" y="150840"/>
            <a:ext cx="2971800" cy="3506760"/>
          </a:xfrm>
          <a:prstGeom prst="rect">
            <a:avLst/>
          </a:prstGeom>
          <a:ln>
            <a:noFill/>
          </a:ln>
        </p:spPr>
      </p:pic>
      <p:graphicFrame>
        <p:nvGraphicFramePr>
          <p:cNvPr id="94" name="Table 1"/>
          <p:cNvGraphicFramePr/>
          <p:nvPr/>
        </p:nvGraphicFramePr>
        <p:xfrm>
          <a:off x="395280" y="3722760"/>
          <a:ext cx="8520120" cy="2964600"/>
        </p:xfrm>
        <a:graphic>
          <a:graphicData uri="http://schemas.openxmlformats.org/drawingml/2006/table">
            <a:tbl>
              <a:tblPr/>
              <a:tblGrid>
                <a:gridCol w="8520120"/>
              </a:tblGrid>
              <a:tr h="2964600">
                <a:tc>
                  <a:txBody>
                    <a:bodyPr/>
                    <a:lstStyle/>
                    <a:p>
                      <a:pPr>
                        <a:lnSpc>
                          <a:spcPct val="76000"/>
                        </a:lnSpc>
                      </a:pPr>
                      <a:r>
                        <a:rPr lang="en-US" sz="2200">
                          <a:latin typeface="Arial"/>
                        </a:rPr>
                        <a:t>An international terrorist group known as al-Qaeda took credit for the terrorist attacks on September 11, 2001</a:t>
                      </a:r>
                      <a:endParaRPr/>
                    </a:p>
                    <a:p>
                      <a:pPr>
                        <a:lnSpc>
                          <a:spcPct val="76000"/>
                        </a:lnSpc>
                      </a:pPr>
                      <a:endParaRPr/>
                    </a:p>
                    <a:p>
                      <a:pPr>
                        <a:lnSpc>
                          <a:spcPct val="76000"/>
                        </a:lnSpc>
                      </a:pPr>
                      <a:r>
                        <a:rPr lang="en-US" sz="2200">
                          <a:latin typeface="Arial"/>
                        </a:rPr>
                        <a:t>U.S. intelligence learns that al-Qaeda was operating training camps in Afghanistan, and that its leader, Osama bin Laden, was living there</a:t>
                      </a:r>
                      <a:endParaRPr/>
                    </a:p>
                    <a:p>
                      <a:pPr>
                        <a:lnSpc>
                          <a:spcPct val="76000"/>
                        </a:lnSpc>
                      </a:pPr>
                      <a:endParaRPr/>
                    </a:p>
                    <a:p>
                      <a:pPr>
                        <a:lnSpc>
                          <a:spcPct val="76000"/>
                        </a:lnSpc>
                      </a:pPr>
                      <a:r>
                        <a:rPr lang="en-US" sz="2200">
                          <a:latin typeface="Arial"/>
                        </a:rPr>
                        <a:t>Taliban leadership refuses to hand over bin Laden to the United States, so the U.S. Invades Afghanistan in October, 2001</a:t>
                      </a:r>
                      <a:endParaRPr/>
                    </a:p>
                    <a:p>
                      <a:pPr>
                        <a:lnSpc>
                          <a:spcPct val="76000"/>
                        </a:lnSpc>
                      </a:pPr>
                      <a:endParaRPr/>
                    </a:p>
                    <a:p>
                      <a:pPr>
                        <a:lnSpc>
                          <a:spcPct val="76000"/>
                        </a:lnSpc>
                      </a:pPr>
                      <a:endParaRPr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5" name="Picture 94"/>
          <p:cNvPicPr/>
          <p:nvPr/>
        </p:nvPicPr>
        <p:blipFill>
          <a:blip r:embed="rId4"/>
          <a:stretch/>
        </p:blipFill>
        <p:spPr>
          <a:xfrm>
            <a:off x="4800600" y="228600"/>
            <a:ext cx="2743200" cy="3429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dur="indefinite" fill="hold">
                      <p:stCondLst>
                        <p:cond delay="indefinite"/>
                      </p:stCondLst>
                      <p:childTnLst>
                        <p:par>
                          <p:cTn id="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7B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1600200" y="353905"/>
            <a:ext cx="5943600" cy="720720"/>
          </a:xfrm>
          <a:prstGeom prst="rect">
            <a:avLst/>
          </a:prstGeom>
          <a:gradFill>
            <a:gsLst>
              <a:gs pos="0">
                <a:srgbClr val="00003B"/>
              </a:gs>
              <a:gs pos="50000">
                <a:srgbClr val="000080"/>
              </a:gs>
              <a:gs pos="100000">
                <a:srgbClr val="00003B"/>
              </a:gs>
            </a:gsLst>
            <a:lin ang="5400000"/>
          </a:gradFill>
          <a:ln w="9360">
            <a:solidFill>
              <a:schemeClr val="bg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 anchorCtr="1"/>
          <a:lstStyle/>
          <a:p>
            <a:pPr>
              <a:buSzPct val="45000"/>
            </a:pPr>
            <a:r>
              <a:rPr lang="en-US" sz="2400" dirty="0">
                <a:solidFill>
                  <a:schemeClr val="bg1"/>
                </a:solidFill>
                <a:latin typeface="Bodoni MT Black"/>
              </a:rPr>
              <a:t>U.S. Intervention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97" name="CustomShape 2"/>
          <p:cNvSpPr/>
          <p:nvPr/>
        </p:nvSpPr>
        <p:spPr>
          <a:xfrm>
            <a:off x="2851740" y="1105032"/>
            <a:ext cx="2983320" cy="459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2400">
                <a:latin typeface="Bodoni MT"/>
              </a:rPr>
              <a:t>October 2001 - present</a:t>
            </a:r>
            <a:endParaRPr/>
          </a:p>
        </p:txBody>
      </p:sp>
      <p:sp>
        <p:nvSpPr>
          <p:cNvPr id="98" name="CustomShape 3"/>
          <p:cNvSpPr/>
          <p:nvPr/>
        </p:nvSpPr>
        <p:spPr>
          <a:xfrm>
            <a:off x="228600" y="1595159"/>
            <a:ext cx="8229600" cy="5262841"/>
          </a:xfrm>
          <a:prstGeom prst="rect">
            <a:avLst/>
          </a:prstGeom>
          <a:noFill/>
          <a:ln w="15840">
            <a:solidFill>
              <a:srgbClr val="000000"/>
            </a:solidFill>
            <a:custDash>
              <a:ds d="400000" sp="300000"/>
              <a:ds d="1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2400" b="1" dirty="0">
                <a:latin typeface="Bodoni MT"/>
              </a:rPr>
              <a:t>RESULTS: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2400" dirty="0" smtClean="0">
                <a:latin typeface="Bodoni MT"/>
              </a:rPr>
              <a:t>U.S. </a:t>
            </a:r>
            <a:r>
              <a:rPr lang="en-US" sz="2400" dirty="0" smtClean="0">
                <a:latin typeface="Bodoni MT"/>
              </a:rPr>
              <a:t>and eventually other </a:t>
            </a:r>
            <a:r>
              <a:rPr lang="en-US" sz="2400" dirty="0" smtClean="0">
                <a:latin typeface="Bodoni MT"/>
              </a:rPr>
              <a:t>NATO countries occupy Afghanistan</a:t>
            </a:r>
          </a:p>
          <a:p>
            <a:pPr>
              <a:lnSpc>
                <a:spcPct val="100000"/>
              </a:lnSpc>
            </a:pPr>
            <a:endParaRPr lang="en-US" sz="2400" dirty="0" smtClean="0">
              <a:latin typeface="Bodoni MT"/>
            </a:endParaRPr>
          </a:p>
          <a:p>
            <a:pPr>
              <a:lnSpc>
                <a:spcPct val="100000"/>
              </a:lnSpc>
            </a:pPr>
            <a:r>
              <a:rPr lang="en-US" sz="2400" dirty="0" smtClean="0">
                <a:latin typeface="Bodoni MT"/>
              </a:rPr>
              <a:t>Taliban </a:t>
            </a:r>
            <a:r>
              <a:rPr lang="en-US" sz="2400" dirty="0">
                <a:latin typeface="Bodoni MT"/>
              </a:rPr>
              <a:t>regime removed from power in Kabul (the capital) but they remain powerful in some regions of the country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2400" dirty="0">
                <a:latin typeface="Bodoni MT"/>
              </a:rPr>
              <a:t>Al-Qaeda leaves Afghanistan but remains active elsewhere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2400" dirty="0">
                <a:latin typeface="Bodoni MT"/>
              </a:rPr>
              <a:t>Bin Laden killed by U.S. troops in neighboring Pakistan in 2011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2400" dirty="0" smtClean="0">
                <a:latin typeface="Bodoni MT"/>
              </a:rPr>
              <a:t>Over 2,200 </a:t>
            </a:r>
            <a:r>
              <a:rPr lang="en-US" sz="2400" dirty="0">
                <a:latin typeface="Bodoni MT"/>
              </a:rPr>
              <a:t>U.S. military deaths, and the UN estimates up to </a:t>
            </a:r>
            <a:r>
              <a:rPr lang="en-US" sz="2400" dirty="0" smtClean="0">
                <a:latin typeface="Bodoni MT"/>
              </a:rPr>
              <a:t>70,000 </a:t>
            </a:r>
            <a:r>
              <a:rPr lang="en-US" sz="2400" dirty="0">
                <a:latin typeface="Bodoni MT"/>
              </a:rPr>
              <a:t>Afghani </a:t>
            </a:r>
            <a:r>
              <a:rPr lang="en-US" sz="2400" dirty="0" smtClean="0">
                <a:latin typeface="Bodoni MT"/>
              </a:rPr>
              <a:t>deaths (including many civilians)</a:t>
            </a:r>
          </a:p>
          <a:p>
            <a:pPr>
              <a:lnSpc>
                <a:spcPct val="100000"/>
              </a:lnSpc>
            </a:pPr>
            <a:endParaRPr lang="en-US" sz="2400" dirty="0">
              <a:latin typeface="Bodoni MT"/>
            </a:endParaRPr>
          </a:p>
          <a:p>
            <a:pPr>
              <a:lnSpc>
                <a:spcPct val="100000"/>
              </a:lnSpc>
            </a:pPr>
            <a:r>
              <a:rPr lang="en-US" sz="2400" dirty="0" smtClean="0">
                <a:latin typeface="Bodoni MT"/>
              </a:rPr>
              <a:t>Still today over 10,000 U.S. troops in Afghanistan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/>
          <p:cNvPicPr/>
          <p:nvPr/>
        </p:nvPicPr>
        <p:blipFill>
          <a:blip r:embed="rId3"/>
          <a:stretch/>
        </p:blipFill>
        <p:spPr>
          <a:xfrm>
            <a:off x="3657600" y="304920"/>
            <a:ext cx="5216400" cy="6248160"/>
          </a:xfrm>
          <a:prstGeom prst="rect">
            <a:avLst/>
          </a:prstGeom>
          <a:ln>
            <a:noFill/>
          </a:ln>
        </p:spPr>
      </p:pic>
      <p:pic>
        <p:nvPicPr>
          <p:cNvPr id="51" name="Picture 50"/>
          <p:cNvPicPr/>
          <p:nvPr/>
        </p:nvPicPr>
        <p:blipFill>
          <a:blip r:embed="rId4"/>
          <a:stretch/>
        </p:blipFill>
        <p:spPr>
          <a:xfrm>
            <a:off x="17690" y="2590920"/>
            <a:ext cx="3157560" cy="3238560"/>
          </a:xfrm>
          <a:prstGeom prst="rect">
            <a:avLst/>
          </a:prstGeom>
          <a:ln>
            <a:noFill/>
          </a:ln>
        </p:spPr>
      </p:pic>
      <p:sp>
        <p:nvSpPr>
          <p:cNvPr id="52" name="CustomShape 1"/>
          <p:cNvSpPr/>
          <p:nvPr/>
        </p:nvSpPr>
        <p:spPr>
          <a:xfrm>
            <a:off x="457200" y="609480"/>
            <a:ext cx="2895480" cy="10670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 anchorCtr="1"/>
          <a:lstStyle/>
          <a:p>
            <a:pPr>
              <a:buSzPct val="45000"/>
            </a:pPr>
            <a:r>
              <a:rPr lang="en-US" sz="2400" b="1" dirty="0">
                <a:latin typeface="Bodoni MT"/>
              </a:rPr>
              <a:t>Somalia</a:t>
            </a:r>
            <a:endParaRPr dirty="0"/>
          </a:p>
        </p:txBody>
      </p:sp>
      <p:sp>
        <p:nvSpPr>
          <p:cNvPr id="2" name="Down Arrow 1"/>
          <p:cNvSpPr/>
          <p:nvPr/>
        </p:nvSpPr>
        <p:spPr>
          <a:xfrm rot="1384289">
            <a:off x="3000641" y="2818545"/>
            <a:ext cx="484632" cy="978408"/>
          </a:xfrm>
          <a:prstGeom prst="downArrow">
            <a:avLst>
              <a:gd name="adj1" fmla="val 50000"/>
              <a:gd name="adj2" fmla="val 5288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/>
          <p:nvPr/>
        </p:nvPicPr>
        <p:blipFill>
          <a:blip r:embed="rId3"/>
          <a:stretch/>
        </p:blipFill>
        <p:spPr>
          <a:xfrm>
            <a:off x="237960" y="392040"/>
            <a:ext cx="8668080" cy="6072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/>
          <p:cNvPicPr/>
          <p:nvPr/>
        </p:nvPicPr>
        <p:blipFill>
          <a:blip r:embed="rId3"/>
          <a:stretch/>
        </p:blipFill>
        <p:spPr>
          <a:xfrm>
            <a:off x="838080" y="1459389"/>
            <a:ext cx="4419720" cy="3270240"/>
          </a:xfrm>
          <a:prstGeom prst="rect">
            <a:avLst/>
          </a:prstGeom>
          <a:ln>
            <a:noFill/>
          </a:ln>
        </p:spPr>
      </p:pic>
      <p:sp>
        <p:nvSpPr>
          <p:cNvPr id="55" name="CustomShape 1"/>
          <p:cNvSpPr/>
          <p:nvPr/>
        </p:nvSpPr>
        <p:spPr>
          <a:xfrm>
            <a:off x="574560" y="4983401"/>
            <a:ext cx="7991280" cy="119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US" sz="2400" b="1" dirty="0">
                <a:latin typeface="Bodoni MT"/>
              </a:rPr>
              <a:t>Operation Restore Hope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r>
              <a:rPr lang="en-US" sz="2400" dirty="0">
                <a:latin typeface="Bodoni MT"/>
              </a:rPr>
              <a:t>30,000 American military personnel + 10,000 from allied </a:t>
            </a:r>
            <a:r>
              <a:rPr lang="en-US" sz="2400" dirty="0" smtClean="0">
                <a:latin typeface="Bodoni MT"/>
              </a:rPr>
              <a:t>forces</a:t>
            </a:r>
          </a:p>
          <a:p>
            <a:pPr algn="ctr">
              <a:lnSpc>
                <a:spcPct val="100000"/>
              </a:lnSpc>
            </a:pPr>
            <a:r>
              <a:rPr lang="en-US" sz="2400" dirty="0" smtClean="0">
                <a:latin typeface="Bodoni MT"/>
              </a:rPr>
              <a:t>Primary Goal:  Deliver food aid to starving Somalis</a:t>
            </a:r>
            <a:endParaRPr dirty="0"/>
          </a:p>
        </p:txBody>
      </p:sp>
      <p:pic>
        <p:nvPicPr>
          <p:cNvPr id="56" name="Picture 55"/>
          <p:cNvPicPr/>
          <p:nvPr/>
        </p:nvPicPr>
        <p:blipFill>
          <a:blip r:embed="rId4"/>
          <a:stretch/>
        </p:blipFill>
        <p:spPr>
          <a:xfrm>
            <a:off x="5715000" y="609480"/>
            <a:ext cx="2133720" cy="3200400"/>
          </a:xfrm>
          <a:prstGeom prst="rect">
            <a:avLst/>
          </a:prstGeom>
          <a:ln>
            <a:noFill/>
          </a:ln>
        </p:spPr>
      </p:pic>
      <p:sp>
        <p:nvSpPr>
          <p:cNvPr id="57" name="CustomShape 2"/>
          <p:cNvSpPr/>
          <p:nvPr/>
        </p:nvSpPr>
        <p:spPr>
          <a:xfrm>
            <a:off x="1752480" y="685800"/>
            <a:ext cx="2657520" cy="60948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 anchorCtr="1"/>
          <a:lstStyle/>
          <a:p>
            <a:pPr>
              <a:buSzPct val="45000"/>
            </a:pPr>
            <a:r>
              <a:rPr lang="en-US" sz="2400" b="1" dirty="0">
                <a:latin typeface="Bodoni MT"/>
              </a:rPr>
              <a:t>Famine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/>
          <p:cNvPicPr/>
          <p:nvPr/>
        </p:nvPicPr>
        <p:blipFill>
          <a:blip r:embed="rId3"/>
          <a:stretch/>
        </p:blipFill>
        <p:spPr>
          <a:xfrm>
            <a:off x="2170080" y="826920"/>
            <a:ext cx="4876920" cy="3926160"/>
          </a:xfrm>
          <a:prstGeom prst="rect">
            <a:avLst/>
          </a:prstGeom>
          <a:ln>
            <a:noFill/>
          </a:ln>
        </p:spPr>
      </p:pic>
      <p:sp>
        <p:nvSpPr>
          <p:cNvPr id="59" name="CustomShape 1"/>
          <p:cNvSpPr/>
          <p:nvPr/>
        </p:nvSpPr>
        <p:spPr>
          <a:xfrm>
            <a:off x="3984480" y="228600"/>
            <a:ext cx="1501920" cy="459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2400" b="1">
                <a:latin typeface="Bodoni MT"/>
              </a:rPr>
              <a:t>1992-1994</a:t>
            </a:r>
            <a:endParaRPr/>
          </a:p>
        </p:txBody>
      </p:sp>
      <p:sp>
        <p:nvSpPr>
          <p:cNvPr id="60" name="CustomShape 2"/>
          <p:cNvSpPr/>
          <p:nvPr/>
        </p:nvSpPr>
        <p:spPr>
          <a:xfrm>
            <a:off x="457200" y="4800600"/>
            <a:ext cx="8529806" cy="1557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2400" b="1" dirty="0">
                <a:latin typeface="Bodoni MT"/>
              </a:rPr>
              <a:t>RESULTS:</a:t>
            </a:r>
            <a:endParaRPr dirty="0"/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US" sz="2400" dirty="0" smtClean="0">
                <a:latin typeface="Bodoni MT"/>
              </a:rPr>
              <a:t>29 </a:t>
            </a:r>
            <a:r>
              <a:rPr lang="en-US" sz="2400" dirty="0">
                <a:latin typeface="Bodoni MT"/>
              </a:rPr>
              <a:t>Americans are killed, and nearly 100 seriously </a:t>
            </a:r>
            <a:r>
              <a:rPr lang="en-US" sz="2400" dirty="0" smtClean="0">
                <a:latin typeface="Bodoni MT"/>
              </a:rPr>
              <a:t>wounded</a:t>
            </a:r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2400" dirty="0">
                <a:latin typeface="Bodoni MT"/>
              </a:rPr>
              <a:t>-  While conditions connected to the famine improved,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2400" dirty="0">
                <a:latin typeface="Bodoni MT"/>
              </a:rPr>
              <a:t>   political instability remains today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DD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60"/>
          <p:cNvPicPr/>
          <p:nvPr/>
        </p:nvPicPr>
        <p:blipFill>
          <a:blip r:embed="rId3"/>
          <a:stretch/>
        </p:blipFill>
        <p:spPr>
          <a:xfrm>
            <a:off x="5105520" y="304920"/>
            <a:ext cx="3809880" cy="2857320"/>
          </a:xfrm>
          <a:prstGeom prst="rect">
            <a:avLst/>
          </a:prstGeom>
          <a:ln>
            <a:noFill/>
          </a:ln>
        </p:spPr>
      </p:pic>
      <p:pic>
        <p:nvPicPr>
          <p:cNvPr id="62" name="Picture 61"/>
          <p:cNvPicPr/>
          <p:nvPr/>
        </p:nvPicPr>
        <p:blipFill>
          <a:blip r:embed="rId4"/>
          <a:stretch/>
        </p:blipFill>
        <p:spPr>
          <a:xfrm>
            <a:off x="5257800" y="3352680"/>
            <a:ext cx="3543480" cy="3248280"/>
          </a:xfrm>
          <a:prstGeom prst="rect">
            <a:avLst/>
          </a:prstGeom>
          <a:ln>
            <a:noFill/>
          </a:ln>
        </p:spPr>
      </p:pic>
      <p:sp>
        <p:nvSpPr>
          <p:cNvPr id="63" name="CustomShape 1"/>
          <p:cNvSpPr/>
          <p:nvPr/>
        </p:nvSpPr>
        <p:spPr>
          <a:xfrm>
            <a:off x="304920" y="533520"/>
            <a:ext cx="4538520" cy="94932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 anchorCtr="1"/>
          <a:lstStyle/>
          <a:p>
            <a:pPr>
              <a:buSzPct val="45000"/>
            </a:pPr>
            <a:r>
              <a:rPr lang="en-US" sz="2400" b="1" dirty="0">
                <a:latin typeface="Bodoni MT Black"/>
              </a:rPr>
              <a:t>Rwanda</a:t>
            </a:r>
            <a:endParaRPr dirty="0"/>
          </a:p>
        </p:txBody>
      </p:sp>
      <p:sp>
        <p:nvSpPr>
          <p:cNvPr id="64" name="CustomShape 2"/>
          <p:cNvSpPr/>
          <p:nvPr/>
        </p:nvSpPr>
        <p:spPr>
          <a:xfrm>
            <a:off x="838080" y="2666880"/>
            <a:ext cx="3597480" cy="82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rgbClr val="52311E"/>
                </a:solidFill>
                <a:latin typeface="Bodoni MT"/>
              </a:rPr>
              <a:t>Hutus</a:t>
            </a:r>
            <a:r>
              <a:rPr lang="en-US" sz="2400" dirty="0">
                <a:solidFill>
                  <a:srgbClr val="52311E"/>
                </a:solidFill>
                <a:latin typeface="Bodoni MT"/>
              </a:rPr>
              <a:t> – Majority, </a:t>
            </a:r>
            <a:r>
              <a:rPr lang="en-US" sz="2400" dirty="0" smtClean="0">
                <a:solidFill>
                  <a:srgbClr val="52311E"/>
                </a:solidFill>
                <a:latin typeface="Bodoni MT"/>
              </a:rPr>
              <a:t>minimal </a:t>
            </a:r>
            <a:r>
              <a:rPr lang="en-US" sz="2400" dirty="0">
                <a:solidFill>
                  <a:srgbClr val="52311E"/>
                </a:solidFill>
                <a:latin typeface="Bodoni MT"/>
              </a:rPr>
              <a:t>political </a:t>
            </a:r>
            <a:r>
              <a:rPr lang="en-US" sz="2400" dirty="0" smtClean="0">
                <a:solidFill>
                  <a:srgbClr val="52311E"/>
                </a:solidFill>
                <a:latin typeface="Bodoni MT"/>
              </a:rPr>
              <a:t>power historically</a:t>
            </a:r>
            <a:endParaRPr dirty="0"/>
          </a:p>
        </p:txBody>
      </p:sp>
      <p:sp>
        <p:nvSpPr>
          <p:cNvPr id="65" name="CustomShape 3"/>
          <p:cNvSpPr/>
          <p:nvPr/>
        </p:nvSpPr>
        <p:spPr>
          <a:xfrm>
            <a:off x="838080" y="4191120"/>
            <a:ext cx="3826080" cy="82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2400" b="1">
                <a:solidFill>
                  <a:srgbClr val="52311E"/>
                </a:solidFill>
                <a:latin typeface="Bodoni MT"/>
              </a:rPr>
              <a:t>Tutsis</a:t>
            </a:r>
            <a:r>
              <a:rPr lang="en-US" sz="2400">
                <a:solidFill>
                  <a:srgbClr val="52311E"/>
                </a:solidFill>
                <a:latin typeface="Bodoni MT"/>
              </a:rPr>
              <a:t> – Minority, historically in power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/>
          <p:cNvPicPr/>
          <p:nvPr/>
        </p:nvPicPr>
        <p:blipFill>
          <a:blip r:embed="rId3"/>
          <a:stretch/>
        </p:blipFill>
        <p:spPr>
          <a:xfrm>
            <a:off x="304920" y="1371600"/>
            <a:ext cx="8458200" cy="5073480"/>
          </a:xfrm>
          <a:prstGeom prst="rect">
            <a:avLst/>
          </a:prstGeom>
          <a:ln>
            <a:noFill/>
          </a:ln>
        </p:spPr>
      </p:pic>
      <p:sp>
        <p:nvSpPr>
          <p:cNvPr id="67" name="CustomShape 1"/>
          <p:cNvSpPr/>
          <p:nvPr/>
        </p:nvSpPr>
        <p:spPr>
          <a:xfrm>
            <a:off x="239760" y="380880"/>
            <a:ext cx="8695440" cy="55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r>
              <a:rPr lang="en-US" sz="3000" b="1">
                <a:solidFill>
                  <a:srgbClr val="FFFFFF"/>
                </a:solidFill>
                <a:latin typeface="Times New Roman"/>
              </a:rPr>
              <a:t>Within 100 days, nearly 1 million people were killed.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ustomShape 1"/>
          <p:cNvSpPr/>
          <p:nvPr/>
        </p:nvSpPr>
        <p:spPr>
          <a:xfrm>
            <a:off x="914400" y="1295280"/>
            <a:ext cx="7696080" cy="222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3500" b="1" i="1" dirty="0">
                <a:solidFill>
                  <a:srgbClr val="FFFFFF"/>
                </a:solidFill>
                <a:latin typeface="Bodoni MT"/>
              </a:rPr>
              <a:t>Genocide</a:t>
            </a:r>
            <a:r>
              <a:rPr lang="en-US" sz="3500" dirty="0">
                <a:solidFill>
                  <a:srgbClr val="FFFFFF"/>
                </a:solidFill>
                <a:latin typeface="Bodoni MT"/>
              </a:rPr>
              <a:t> :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3500">
                <a:solidFill>
                  <a:srgbClr val="FFFFFF"/>
                </a:solidFill>
                <a:latin typeface="Bodoni MT"/>
              </a:rPr>
              <a:t>acts committed with intent to destroy, in whole or in part, a national, </a:t>
            </a:r>
            <a:r>
              <a:rPr lang="en-US" sz="3500" smtClean="0">
                <a:solidFill>
                  <a:srgbClr val="FFFFFF"/>
                </a:solidFill>
                <a:latin typeface="Bodoni MT"/>
              </a:rPr>
              <a:t>ethnic, </a:t>
            </a:r>
            <a:r>
              <a:rPr lang="en-US" sz="3500">
                <a:solidFill>
                  <a:srgbClr val="FFFFFF"/>
                </a:solidFill>
                <a:latin typeface="Bodoni MT"/>
              </a:rPr>
              <a:t>racial or religious group, </a:t>
            </a:r>
            <a:endParaRPr/>
          </a:p>
        </p:txBody>
      </p:sp>
      <p:sp>
        <p:nvSpPr>
          <p:cNvPr id="69" name="CustomShape 2"/>
          <p:cNvSpPr/>
          <p:nvPr/>
        </p:nvSpPr>
        <p:spPr>
          <a:xfrm>
            <a:off x="2254320" y="4876920"/>
            <a:ext cx="5208480" cy="459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2400" b="1" u="sng">
                <a:solidFill>
                  <a:srgbClr val="FFFFFF"/>
                </a:solidFill>
                <a:latin typeface="Bodoni MT"/>
              </a:rPr>
              <a:t>What was the United States’ response?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69"/>
          <p:cNvPicPr/>
          <p:nvPr/>
        </p:nvPicPr>
        <p:blipFill>
          <a:blip r:embed="rId3"/>
          <a:stretch/>
        </p:blipFill>
        <p:spPr>
          <a:xfrm>
            <a:off x="152280" y="76320"/>
            <a:ext cx="7778880" cy="7924680"/>
          </a:xfrm>
          <a:prstGeom prst="rect">
            <a:avLst/>
          </a:prstGeom>
          <a:ln>
            <a:noFill/>
          </a:ln>
        </p:spPr>
      </p:pic>
      <p:sp>
        <p:nvSpPr>
          <p:cNvPr id="71" name="CustomShape 1"/>
          <p:cNvSpPr/>
          <p:nvPr/>
        </p:nvSpPr>
        <p:spPr>
          <a:xfrm>
            <a:off x="6248520" y="2743200"/>
            <a:ext cx="2514600" cy="9907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 anchorCtr="1"/>
          <a:lstStyle/>
          <a:p>
            <a:pPr>
              <a:buSzPct val="45000"/>
            </a:pPr>
            <a:r>
              <a:rPr lang="en-US" sz="2400" b="1" dirty="0">
                <a:latin typeface="Book Antiqua"/>
              </a:rPr>
              <a:t>Kosovo</a:t>
            </a:r>
            <a:endParaRPr dirty="0"/>
          </a:p>
        </p:txBody>
      </p:sp>
      <p:sp>
        <p:nvSpPr>
          <p:cNvPr id="72" name="CustomShape 2"/>
          <p:cNvSpPr/>
          <p:nvPr/>
        </p:nvSpPr>
        <p:spPr>
          <a:xfrm>
            <a:off x="6172200" y="4343400"/>
            <a:ext cx="2666880" cy="1922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2400" dirty="0">
                <a:latin typeface="Bodoni MT"/>
              </a:rPr>
              <a:t>Within Kosovo…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2400" dirty="0">
                <a:latin typeface="Bodoni MT"/>
              </a:rPr>
              <a:t>90% Albanians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2400" dirty="0">
                <a:latin typeface="Bodoni MT"/>
              </a:rPr>
              <a:t>&lt;10% Serbs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6413</TotalTime>
  <Words>582</Words>
  <Application>Microsoft Macintosh PowerPoint</Application>
  <PresentationFormat>On-screen Show (4:3)</PresentationFormat>
  <Paragraphs>74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 Unicode MS</vt:lpstr>
      <vt:lpstr>Bodoni MT</vt:lpstr>
      <vt:lpstr>Bodoni MT Black</vt:lpstr>
      <vt:lpstr>Book Antiqua</vt:lpstr>
      <vt:lpstr>DejaVu Sans</vt:lpstr>
      <vt:lpstr>Times New Roman</vt:lpstr>
      <vt:lpstr>Wingdings</vt:lpstr>
      <vt:lpstr>Arial</vt:lpstr>
      <vt:lpstr>Office Theme</vt:lpstr>
      <vt:lpstr>Recent Cases of Military Intervention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5</cp:revision>
  <dcterms:modified xsi:type="dcterms:W3CDTF">2018-05-08T13:15:38Z</dcterms:modified>
</cp:coreProperties>
</file>